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Open Sans" panose="020B0606030504020204" pitchFamily="34" charset="0"/>
      <p:regular r:id="rId10"/>
    </p:embeddedFont>
    <p:embeddedFont>
      <p:font typeface="Poppins Medium" panose="00000600000000000000" pitchFamily="2" charset="0"/>
      <p:regular r:id="rId11"/>
    </p:embeddedFont>
    <p:embeddedFont>
      <p:font typeface="Poppins Medium Bold" panose="020B0604020202020204" charset="0"/>
      <p:regular r:id="rId12"/>
    </p:embeddedFont>
    <p:embeddedFont>
      <p:font typeface="Public Sans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6" d="100"/>
          <a:sy n="36" d="100"/>
        </p:scale>
        <p:origin x="75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868259" y="-2265485"/>
            <a:ext cx="9224133" cy="6076398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496124"/>
            <a:ext cx="13456660" cy="1961598"/>
            <a:chOff x="0" y="0"/>
            <a:chExt cx="17942214" cy="2615464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7942214" cy="1476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B171E7"/>
                  </a:solidFill>
                  <a:latin typeface="Poppins Medium Bold"/>
                </a:rPr>
                <a:t>Vigenère Chiper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07862"/>
              <a:ext cx="15364560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4804775"/>
            <a:ext cx="4946955" cy="2951947"/>
            <a:chOff x="0" y="0"/>
            <a:chExt cx="6595940" cy="3935929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0"/>
              <a:ext cx="6595940" cy="7581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19"/>
                </a:lnSpc>
              </a:pPr>
              <a:r>
                <a:rPr lang="en-US" sz="3299">
                  <a:solidFill>
                    <a:srgbClr val="B171E7"/>
                  </a:solidFill>
                  <a:latin typeface="Poppins Medium Bold"/>
                </a:rPr>
                <a:t>Konsep Dasar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032921"/>
              <a:ext cx="6595940" cy="29030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499"/>
                </a:lnSpc>
              </a:pPr>
              <a:r>
                <a:rPr lang="en-US" sz="2499">
                  <a:solidFill>
                    <a:srgbClr val="035591"/>
                  </a:solidFill>
                  <a:latin typeface="Poppins Medium"/>
                </a:rPr>
                <a:t>Salah satu algoritma kriptografi klasik untuk menyandikan suatu plaintext dengan menggunakan teknik substitusi.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6344071" y="4778974"/>
            <a:ext cx="5334143" cy="1275248"/>
            <a:chOff x="0" y="0"/>
            <a:chExt cx="7112190" cy="170033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76200"/>
              <a:ext cx="7112190" cy="739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24"/>
                </a:lnSpc>
              </a:pPr>
              <a:r>
                <a:rPr lang="en-US" sz="3303">
                  <a:solidFill>
                    <a:srgbClr val="B171E7"/>
                  </a:solidFill>
                  <a:latin typeface="Public Sans Bold"/>
                </a:rPr>
                <a:t>Teknik Dasar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143647"/>
              <a:ext cx="7112190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197227" y="2739634"/>
            <a:ext cx="5243870" cy="523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35591"/>
                </a:solidFill>
                <a:latin typeface="Poppins Medium"/>
              </a:rPr>
              <a:t>Algoritma Kriptografi Klasik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925157" y="5562797"/>
            <a:ext cx="5172428" cy="3070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35591"/>
                </a:solidFill>
                <a:latin typeface="Poppins Medium"/>
              </a:rPr>
              <a:t>Vigenere cipher dapat sedikit dimodifikasi sehingga tidak hanya mampu melakukan enkripsi terhadap karakter alphabetis saja, namun juga karakter angka dan simbol khusus.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344071" y="5562797"/>
            <a:ext cx="5062000" cy="2939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35591"/>
                </a:solidFill>
                <a:latin typeface="Poppins Medium"/>
              </a:rPr>
              <a:t>Pada Vigenere Cipher setiap huruf pesan aslinya digeser  sebanyak satu huruf pada kuncinya. Jika panjang kunci lebih pendek daripada panjang plaintext, maka kunci tersebut akan diulang secara periodik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925157" y="4804775"/>
            <a:ext cx="5334143" cy="1275248"/>
            <a:chOff x="0" y="0"/>
            <a:chExt cx="7112190" cy="1700331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76200"/>
              <a:ext cx="7112190" cy="7390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624"/>
                </a:lnSpc>
              </a:pPr>
              <a:r>
                <a:rPr lang="en-US" sz="3303">
                  <a:solidFill>
                    <a:srgbClr val="B171E7"/>
                  </a:solidFill>
                  <a:latin typeface="Public Sans Bold"/>
                </a:rPr>
                <a:t>Metode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143647"/>
              <a:ext cx="7112190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846411" y="905642"/>
            <a:ext cx="10753068" cy="848789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t="6725"/>
          <a:stretch>
            <a:fillRect/>
          </a:stretch>
        </p:blipFill>
        <p:spPr>
          <a:xfrm>
            <a:off x="1028700" y="7021285"/>
            <a:ext cx="5305894" cy="162469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962025"/>
            <a:ext cx="5817711" cy="1372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CB6CE6"/>
                </a:solidFill>
                <a:latin typeface="Poppins Medium"/>
              </a:rPr>
              <a:t>Untuk melakukan enkripsi dan dekripsi, lebih jelasnya perhatikan pada gambar di samping ini.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955664"/>
            <a:ext cx="5462104" cy="2193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35591"/>
                </a:solidFill>
                <a:latin typeface="Poppins Medium"/>
              </a:rPr>
              <a:t>Deretan huruf kuning mendatar merepresentasikan </a:t>
            </a:r>
            <a:r>
              <a:rPr lang="en-US" sz="2499">
                <a:solidFill>
                  <a:srgbClr val="035591"/>
                </a:solidFill>
                <a:latin typeface="Poppins Medium Bold"/>
              </a:rPr>
              <a:t>plaintext</a:t>
            </a:r>
            <a:r>
              <a:rPr lang="en-US" sz="2499">
                <a:solidFill>
                  <a:srgbClr val="035591"/>
                </a:solidFill>
                <a:latin typeface="Poppins Medium"/>
              </a:rPr>
              <a:t>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035591"/>
              </a:solidFill>
              <a:latin typeface="Poppins Medium"/>
            </a:endParaRP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35591"/>
                </a:solidFill>
                <a:latin typeface="Poppins Medium"/>
              </a:rPr>
              <a:t>Deretan huruf hijau menurun merepresentasikan </a:t>
            </a:r>
            <a:r>
              <a:rPr lang="en-US" sz="2499">
                <a:solidFill>
                  <a:srgbClr val="035591"/>
                </a:solidFill>
                <a:latin typeface="Poppins Medium Bold"/>
              </a:rPr>
              <a:t>kunci</a:t>
            </a:r>
            <a:r>
              <a:rPr lang="en-US" sz="2499">
                <a:solidFill>
                  <a:srgbClr val="035591"/>
                </a:solidFill>
                <a:latin typeface="Poppins Medium"/>
              </a:rPr>
              <a:t>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84910" y="5919415"/>
            <a:ext cx="6328349" cy="878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2487">
                <a:solidFill>
                  <a:srgbClr val="222A9B"/>
                </a:solidFill>
                <a:latin typeface="Poppins Medium Bold"/>
              </a:rPr>
              <a:t>Plaintext : COME AT ONCE</a:t>
            </a:r>
          </a:p>
          <a:p>
            <a:pPr>
              <a:lnSpc>
                <a:spcPts val="3483"/>
              </a:lnSpc>
            </a:pPr>
            <a:r>
              <a:rPr lang="en-US" sz="2487">
                <a:solidFill>
                  <a:srgbClr val="222A9B"/>
                </a:solidFill>
                <a:latin typeface="Poppins Medium Bold"/>
              </a:rPr>
              <a:t>Kunci       : tent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-802109">
            <a:off x="11193746" y="-3812596"/>
            <a:ext cx="10792918" cy="82296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t="54166" r="75688"/>
          <a:stretch>
            <a:fillRect/>
          </a:stretch>
        </p:blipFill>
        <p:spPr>
          <a:xfrm rot="-708138">
            <a:off x="-985840" y="7716817"/>
            <a:ext cx="2623887" cy="37719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t="30254" r="78794" b="42884"/>
          <a:stretch>
            <a:fillRect/>
          </a:stretch>
        </p:blipFill>
        <p:spPr>
          <a:xfrm>
            <a:off x="8448558" y="2815834"/>
            <a:ext cx="8359091" cy="5956193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28700" y="1496124"/>
            <a:ext cx="13456660" cy="1961598"/>
            <a:chOff x="0" y="0"/>
            <a:chExt cx="17942214" cy="2615464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7942214" cy="1476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400"/>
                </a:lnSpc>
              </a:pPr>
              <a:r>
                <a:rPr lang="en-US" sz="7000">
                  <a:solidFill>
                    <a:srgbClr val="B171E7"/>
                  </a:solidFill>
                  <a:latin typeface="Poppins Medium Bold"/>
                </a:rPr>
                <a:t>Polybius Chiper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907862"/>
              <a:ext cx="15364560" cy="7076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97088" y="2739634"/>
            <a:ext cx="5244148" cy="5238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035591"/>
                </a:solidFill>
                <a:latin typeface="Poppins Medium"/>
              </a:rPr>
              <a:t>Algoritma Kriptografi Klasik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7451618"/>
            <a:ext cx="7166050" cy="67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9"/>
              </a:lnSpc>
            </a:pPr>
            <a:r>
              <a:rPr lang="en-US" sz="3770">
                <a:solidFill>
                  <a:srgbClr val="035591"/>
                </a:solidFill>
                <a:latin typeface="Poppins Medium"/>
              </a:rPr>
              <a:t>Password : YUI YUIGAHAMA122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6104" y="8023118"/>
            <a:ext cx="7408611" cy="659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04"/>
              </a:lnSpc>
            </a:pPr>
            <a:r>
              <a:rPr lang="en-US" sz="3645">
                <a:solidFill>
                  <a:srgbClr val="035591"/>
                </a:solidFill>
                <a:latin typeface="Poppins Medium"/>
              </a:rPr>
              <a:t>Karakter Unik : YUI GAHM12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197088" y="3743727"/>
            <a:ext cx="6034459" cy="3188041"/>
            <a:chOff x="0" y="0"/>
            <a:chExt cx="8045945" cy="4250722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95250"/>
              <a:ext cx="8045945" cy="7186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45"/>
                </a:lnSpc>
              </a:pPr>
              <a:r>
                <a:rPr lang="en-US" sz="3103">
                  <a:solidFill>
                    <a:srgbClr val="B171E7"/>
                  </a:solidFill>
                  <a:latin typeface="Poppins Medium Bold"/>
                </a:rPr>
                <a:t>Konsep Dasar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967470"/>
              <a:ext cx="8045945" cy="32832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292"/>
                </a:lnSpc>
              </a:pPr>
              <a:r>
                <a:rPr lang="en-US" sz="2351">
                  <a:solidFill>
                    <a:srgbClr val="035591"/>
                  </a:solidFill>
                  <a:latin typeface="Poppins Medium"/>
                </a:rPr>
                <a:t>Salah satu algoritma kriptografi klasik untuk menyandikan suatu plaintext dengan menggunakan suatu tabel dinamis sebagai patokan kooridnat untuk mengenkripsi dan dekripsi suatu pesan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30254" r="77649" b="38261"/>
          <a:stretch>
            <a:fillRect/>
          </a:stretch>
        </p:blipFill>
        <p:spPr>
          <a:xfrm>
            <a:off x="522052" y="2277186"/>
            <a:ext cx="8810742" cy="698111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4123142">
            <a:off x="-2624097" y="-2209528"/>
            <a:ext cx="4678707" cy="489276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32233" y="2312872"/>
            <a:ext cx="7627067" cy="6325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29"/>
              </a:lnSpc>
            </a:pPr>
            <a:r>
              <a:rPr lang="en-US" sz="4449">
                <a:solidFill>
                  <a:srgbClr val="000000"/>
                </a:solidFill>
                <a:latin typeface="Poppins Medium"/>
              </a:rPr>
              <a:t>[['y', 'u', 'i', 'g', 'a', 'h', 'm', '1'], ['2', 'b', 'c', 'd', 'e', 'f', 'j', 'k'], </a:t>
            </a:r>
          </a:p>
          <a:p>
            <a:pPr algn="ctr">
              <a:lnSpc>
                <a:spcPts val="6229"/>
              </a:lnSpc>
            </a:pPr>
            <a:r>
              <a:rPr lang="en-US" sz="4449">
                <a:solidFill>
                  <a:srgbClr val="000000"/>
                </a:solidFill>
                <a:latin typeface="Poppins Medium"/>
              </a:rPr>
              <a:t>['l', 'n', 'o', 'p', 'q', 'r', 's', 't'], </a:t>
            </a:r>
          </a:p>
          <a:p>
            <a:pPr algn="ctr">
              <a:lnSpc>
                <a:spcPts val="6229"/>
              </a:lnSpc>
            </a:pPr>
            <a:r>
              <a:rPr lang="en-US" sz="4449">
                <a:solidFill>
                  <a:srgbClr val="000000"/>
                </a:solidFill>
                <a:latin typeface="Poppins Medium"/>
              </a:rPr>
              <a:t>['v', 'w', 'x', 'z', '0', '3', '4', '5'], ['6', '7', '8', '9', ';', '&lt;', '+', '}'], ['*', '@', '~', ')', '-', '^', ':', '{'], ['&gt;', '!', '#', '%', '.', '"', '/', ']'], </a:t>
            </a:r>
          </a:p>
          <a:p>
            <a:pPr algn="ctr">
              <a:lnSpc>
                <a:spcPts val="6229"/>
              </a:lnSpc>
              <a:spcBef>
                <a:spcPct val="0"/>
              </a:spcBef>
            </a:pPr>
            <a:r>
              <a:rPr lang="en-US" sz="4449">
                <a:solidFill>
                  <a:srgbClr val="000000"/>
                </a:solidFill>
                <a:latin typeface="Poppins Medium"/>
              </a:rPr>
              <a:t>[',', '=', '&amp;', '$', '_', '?', '(', '[']]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6381763" y="8049735"/>
            <a:ext cx="2723612" cy="3130589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749361" y="4026310"/>
            <a:ext cx="558679" cy="557981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 rot="-1736294">
            <a:off x="5844958" y="1847451"/>
            <a:ext cx="1048358" cy="0"/>
          </a:xfrm>
          <a:prstGeom prst="line">
            <a:avLst/>
          </a:prstGeom>
          <a:ln w="47625" cap="flat">
            <a:solidFill>
              <a:srgbClr val="FF914D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8" name="AutoShape 8"/>
          <p:cNvSpPr/>
          <p:nvPr/>
        </p:nvSpPr>
        <p:spPr>
          <a:xfrm rot="1402759">
            <a:off x="9739486" y="2210193"/>
            <a:ext cx="3091172" cy="0"/>
          </a:xfrm>
          <a:prstGeom prst="line">
            <a:avLst/>
          </a:prstGeom>
          <a:ln w="47625" cap="flat">
            <a:solidFill>
              <a:srgbClr val="FF914D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AutoShape 9"/>
          <p:cNvSpPr/>
          <p:nvPr/>
        </p:nvSpPr>
        <p:spPr>
          <a:xfrm rot="-10782563">
            <a:off x="4937376" y="6137424"/>
            <a:ext cx="4694888" cy="0"/>
          </a:xfrm>
          <a:prstGeom prst="line">
            <a:avLst/>
          </a:prstGeom>
          <a:ln w="47625" cap="flat">
            <a:solidFill>
              <a:srgbClr val="FF1616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TextBox 10"/>
          <p:cNvSpPr txBox="1"/>
          <p:nvPr/>
        </p:nvSpPr>
        <p:spPr>
          <a:xfrm>
            <a:off x="6099343" y="6101705"/>
            <a:ext cx="279169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index + 1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42486" y="733596"/>
            <a:ext cx="279169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"/>
              </a:rPr>
              <a:t>index + 1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Microsoft Office PowerPoint</Application>
  <PresentationFormat>Custom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Poppins Medium Bold</vt:lpstr>
      <vt:lpstr>Calibri</vt:lpstr>
      <vt:lpstr>Poppins Medium</vt:lpstr>
      <vt:lpstr>Arial</vt:lpstr>
      <vt:lpstr>Open Sans</vt:lpstr>
      <vt:lpstr>Public Sans Bold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Kelompok 1_SD-A1</dc:title>
  <cp:lastModifiedBy>Firdaus</cp:lastModifiedBy>
  <cp:revision>2</cp:revision>
  <dcterms:created xsi:type="dcterms:W3CDTF">2006-08-16T00:00:00Z</dcterms:created>
  <dcterms:modified xsi:type="dcterms:W3CDTF">2023-02-22T13:00:49Z</dcterms:modified>
  <dc:identifier>DAE9dAeL0Ug</dc:identifier>
</cp:coreProperties>
</file>

<file path=docProps/thumbnail.jpeg>
</file>